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7" r:id="rId2"/>
    <p:sldId id="284" r:id="rId3"/>
    <p:sldId id="292" r:id="rId4"/>
    <p:sldId id="261" r:id="rId5"/>
    <p:sldId id="280" r:id="rId6"/>
    <p:sldId id="294" r:id="rId7"/>
    <p:sldId id="271" r:id="rId8"/>
    <p:sldId id="295" r:id="rId9"/>
    <p:sldId id="273" r:id="rId10"/>
    <p:sldId id="269" r:id="rId11"/>
    <p:sldId id="262" r:id="rId12"/>
    <p:sldId id="279" r:id="rId13"/>
    <p:sldId id="290" r:id="rId14"/>
    <p:sldId id="278" r:id="rId15"/>
    <p:sldId id="296" r:id="rId16"/>
    <p:sldId id="277" r:id="rId17"/>
    <p:sldId id="281" r:id="rId18"/>
    <p:sldId id="298" r:id="rId19"/>
    <p:sldId id="287" r:id="rId20"/>
    <p:sldId id="285" r:id="rId21"/>
    <p:sldId id="286" r:id="rId22"/>
    <p:sldId id="291" r:id="rId23"/>
    <p:sldId id="288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27" autoAdjust="0"/>
    <p:restoredTop sz="94660"/>
  </p:normalViewPr>
  <p:slideViewPr>
    <p:cSldViewPr snapToGrid="0">
      <p:cViewPr varScale="1">
        <p:scale>
          <a:sx n="99" d="100"/>
          <a:sy n="99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0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3D76A-437B-48E9-A153-76C0F5543216}" type="datetimeFigureOut">
              <a:rPr lang="en-US" smtClean="0"/>
              <a:t>6/24/17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BE1BF-3D55-488F-AB95-6D1F6B159F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2349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7D880B-B2E4-4F43-99A4-15519901B4A3}" type="datetimeFigureOut">
              <a:rPr lang="en-US" smtClean="0"/>
              <a:t>6/24/17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E3F03-A782-474D-B1BC-D54D230C5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57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george mason logo transparent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8710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8908"/>
            <a:ext cx="10321636" cy="2260932"/>
          </a:xfrm>
        </p:spPr>
        <p:txBody>
          <a:bodyPr anchor="b">
            <a:normAutofit/>
          </a:bodyPr>
          <a:lstStyle>
            <a:lvl1pPr algn="r">
              <a:defRPr sz="4000" b="1" cap="all" baseline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78583"/>
            <a:ext cx="10321636" cy="620827"/>
          </a:xfrm>
        </p:spPr>
        <p:txBody>
          <a:bodyPr/>
          <a:lstStyle>
            <a:lvl1pPr marL="0" indent="0" algn="r">
              <a:buNone/>
              <a:defRPr sz="2400" cap="sm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046374" y="4426165"/>
            <a:ext cx="6799262" cy="484188"/>
          </a:xfrm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dirty="0"/>
              <a:t>Click to edit presenter(s)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9152313" y="5129096"/>
            <a:ext cx="2693323" cy="332366"/>
          </a:xfrm>
        </p:spPr>
        <p:txBody>
          <a:bodyPr>
            <a:normAutofit/>
          </a:bodyPr>
          <a:lstStyle>
            <a:lvl1pPr marL="0" indent="0" algn="r">
              <a:buNone/>
              <a:defRPr sz="1400" i="1"/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7058025" y="2834438"/>
            <a:ext cx="4787611" cy="45719"/>
          </a:xfrm>
          <a:prstGeom prst="rect">
            <a:avLst/>
          </a:prstGeom>
          <a:gradFill flip="none" rotWithShape="1">
            <a:gsLst>
              <a:gs pos="0">
                <a:srgbClr val="008000"/>
              </a:gs>
              <a:gs pos="71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3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50" y="365126"/>
            <a:ext cx="11258550" cy="90672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529542"/>
            <a:ext cx="11258550" cy="46474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C45A-1671-4334-BF2E-5D8FEFDD854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 flipV="1">
            <a:off x="438150" y="1286221"/>
            <a:ext cx="10915650" cy="45719"/>
          </a:xfrm>
          <a:prstGeom prst="rect">
            <a:avLst/>
          </a:prstGeom>
          <a:gradFill flip="none" rotWithShape="1">
            <a:gsLst>
              <a:gs pos="0">
                <a:srgbClr val="008000"/>
              </a:gs>
              <a:gs pos="71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george mason logo transparent computational social science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150" y="6188350"/>
            <a:ext cx="820193" cy="53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 userDrawn="1"/>
        </p:nvCxnSpPr>
        <p:spPr>
          <a:xfrm flipV="1">
            <a:off x="1428750" y="6318250"/>
            <a:ext cx="0" cy="43180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1475333" y="6380261"/>
            <a:ext cx="474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Computational Social Science</a:t>
            </a:r>
          </a:p>
        </p:txBody>
      </p:sp>
    </p:spTree>
    <p:extLst>
      <p:ext uri="{BB962C8B-B14F-4D97-AF65-F5344CB8AC3E}">
        <p14:creationId xmlns:p14="http://schemas.microsoft.com/office/powerpoint/2010/main" val="1503737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845800" cy="2852737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845800" cy="1500187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C45A-1671-4334-BF2E-5D8FEFDD854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Image result for george mason logo transparent computational social science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150" y="6188350"/>
            <a:ext cx="820193" cy="53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 userDrawn="1"/>
        </p:nvCxnSpPr>
        <p:spPr>
          <a:xfrm flipV="1">
            <a:off x="1428750" y="6318250"/>
            <a:ext cx="0" cy="43180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475333" y="6380261"/>
            <a:ext cx="474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Computational Social Science</a:t>
            </a:r>
          </a:p>
        </p:txBody>
      </p:sp>
    </p:spTree>
    <p:extLst>
      <p:ext uri="{BB962C8B-B14F-4D97-AF65-F5344CB8AC3E}">
        <p14:creationId xmlns:p14="http://schemas.microsoft.com/office/powerpoint/2010/main" val="92785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C45A-1671-4334-BF2E-5D8FEFDD854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Image result for george mason logo transparent computational social science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150" y="6188350"/>
            <a:ext cx="820193" cy="53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 userDrawn="1"/>
        </p:nvCxnSpPr>
        <p:spPr>
          <a:xfrm flipV="1">
            <a:off x="1428750" y="6318250"/>
            <a:ext cx="0" cy="43180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1475333" y="6380261"/>
            <a:ext cx="474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Computational Social Science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8150" y="365126"/>
            <a:ext cx="11258550" cy="90672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438150" y="1286221"/>
            <a:ext cx="10915650" cy="45719"/>
          </a:xfrm>
          <a:prstGeom prst="rect">
            <a:avLst/>
          </a:prstGeom>
          <a:gradFill flip="none" rotWithShape="1">
            <a:gsLst>
              <a:gs pos="0">
                <a:srgbClr val="008000"/>
              </a:gs>
              <a:gs pos="71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53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8C45A-1671-4334-BF2E-5D8FEFDD8541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2" descr="Image result for george mason logo transparent computational social science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150" y="6188350"/>
            <a:ext cx="820193" cy="53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 userDrawn="1"/>
        </p:nvCxnSpPr>
        <p:spPr>
          <a:xfrm flipV="1">
            <a:off x="1428750" y="6318250"/>
            <a:ext cx="0" cy="43180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1475333" y="6380261"/>
            <a:ext cx="474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Computational Social Science</a:t>
            </a:r>
          </a:p>
        </p:txBody>
      </p:sp>
    </p:spTree>
    <p:extLst>
      <p:ext uri="{BB962C8B-B14F-4D97-AF65-F5344CB8AC3E}">
        <p14:creationId xmlns:p14="http://schemas.microsoft.com/office/powerpoint/2010/main" val="345617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65126"/>
            <a:ext cx="11220450" cy="906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29542"/>
            <a:ext cx="11220450" cy="4647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067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8C45A-1671-4334-BF2E-5D8FEFDD85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67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3366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6600"/>
        </a:buClr>
        <a:buFont typeface="Roboto Light" panose="02000000000000000000" pitchFamily="2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66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6600"/>
        </a:buClr>
        <a:buFont typeface="Roboto Light" panose="02000000000000000000" pitchFamily="2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66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2ndworkshopstatphysicfinancialeconomicnetworks.wordpress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The Search for “living beta"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Utilizing network science to unlock the secrets of the stock market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046374" y="4171950"/>
            <a:ext cx="6799262" cy="738403"/>
          </a:xfrm>
        </p:spPr>
        <p:txBody>
          <a:bodyPr/>
          <a:lstStyle/>
          <a:p>
            <a:r>
              <a:rPr lang="en-US" b="1" dirty="0">
                <a:hlinkClick r:id="rId2"/>
              </a:rPr>
              <a:t>2nd Workshop on Statistical Physics of Financial and Economic Networks</a:t>
            </a:r>
            <a:endParaRPr lang="en-US" dirty="0" smtClean="0"/>
          </a:p>
          <a:p>
            <a:r>
              <a:rPr lang="en-US" dirty="0" smtClean="0"/>
              <a:t>Matthew Oldham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June 19,, </a:t>
            </a:r>
            <a:r>
              <a:rPr lang="en-US" dirty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64872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Variation in the number of reporting investors 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77109" y="1392702"/>
            <a:ext cx="7948245" cy="30526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38150" y="4566246"/>
            <a:ext cx="11258550" cy="1610717"/>
          </a:xfrm>
        </p:spPr>
        <p:txBody>
          <a:bodyPr>
            <a:normAutofit fontScale="92500" lnSpcReduction="10000"/>
          </a:bodyPr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Study is on US Institutional investors so if they lost that title, little I could do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ClrTx/>
            </a:pPr>
            <a:endParaRPr lang="en-US" dirty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An important dynamic regardless in terms of investors and how they came and left the market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ClrTx/>
            </a:pPr>
            <a:endParaRPr lang="en-US" dirty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Can still form weighted network in terms of number of shares owned (not done here)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50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S&amp;P 500 Quarterly Bipartite Network 2007 -2010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654" y="1554376"/>
            <a:ext cx="6272796" cy="470119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3555662">
            <a:off x="4003814" y="640165"/>
            <a:ext cx="1089110" cy="3247697"/>
          </a:xfrm>
          <a:prstGeom prst="ellipse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6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Bipartite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557678"/>
            <a:ext cx="11258550" cy="4647421"/>
          </a:xfrm>
        </p:spPr>
        <p:txBody>
          <a:bodyPr/>
          <a:lstStyle/>
          <a:p>
            <a:r>
              <a:rPr lang="en-US" dirty="0" smtClean="0"/>
              <a:t>Projection of bipartite onto one class wrong – </a:t>
            </a:r>
            <a:r>
              <a:rPr lang="en-US" dirty="0" err="1" smtClean="0"/>
              <a:t>Opsahl</a:t>
            </a:r>
            <a:r>
              <a:rPr lang="en-US" dirty="0" smtClean="0"/>
              <a:t> (2013)</a:t>
            </a:r>
          </a:p>
          <a:p>
            <a:pPr lvl="1"/>
            <a:r>
              <a:rPr lang="en-US" dirty="0" smtClean="0"/>
              <a:t>Creation of links different. No longer independent</a:t>
            </a:r>
          </a:p>
          <a:p>
            <a:pPr lvl="1"/>
            <a:r>
              <a:rPr lang="en-US" dirty="0" smtClean="0"/>
              <a:t>Projected network will have larger and more fully connected cliques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623" y="3096456"/>
            <a:ext cx="99314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0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alternate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Developed new measure which we will see, and the ones that caused confusion last week</a:t>
            </a:r>
          </a:p>
          <a:p>
            <a:endParaRPr lang="en-US" dirty="0"/>
          </a:p>
          <a:p>
            <a:r>
              <a:rPr lang="en-US" dirty="0" smtClean="0"/>
              <a:t>Instead of triangles now 4 paths.</a:t>
            </a:r>
          </a:p>
          <a:p>
            <a:endParaRPr lang="en-US" dirty="0"/>
          </a:p>
          <a:p>
            <a:r>
              <a:rPr lang="en-US" dirty="0" smtClean="0"/>
              <a:t>Global - </a:t>
            </a:r>
          </a:p>
          <a:p>
            <a:endParaRPr lang="en-US" dirty="0"/>
          </a:p>
          <a:p>
            <a:r>
              <a:rPr lang="en-US" dirty="0" smtClean="0"/>
              <a:t>Weighted -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7194" y="4778416"/>
            <a:ext cx="6138077" cy="797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115" y="3798278"/>
            <a:ext cx="6501996" cy="72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1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one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879" y="1564809"/>
            <a:ext cx="5822854" cy="441395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639950" y="1564809"/>
            <a:ext cx="5056749" cy="4640290"/>
          </a:xfrm>
        </p:spPr>
        <p:txBody>
          <a:bodyPr/>
          <a:lstStyle/>
          <a:p>
            <a:r>
              <a:rPr lang="en-US" dirty="0" smtClean="0"/>
              <a:t>Regardless of the approach taken a clear relationship exists between the market and the network</a:t>
            </a:r>
          </a:p>
          <a:p>
            <a:endParaRPr lang="en-US" dirty="0"/>
          </a:p>
          <a:p>
            <a:r>
              <a:rPr lang="en-US" dirty="0" smtClean="0"/>
              <a:t>Note, even if the GFC was a fluke still see it in the mid 2010 correction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32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might be driving the dynamic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150" y="1495308"/>
            <a:ext cx="4292301" cy="436760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6670358"/>
              </p:ext>
            </p:extLst>
          </p:nvPr>
        </p:nvGraphicFramePr>
        <p:xfrm>
          <a:off x="4940899" y="2616074"/>
          <a:ext cx="6755801" cy="30336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79406"/>
                <a:gridCol w="1620628"/>
                <a:gridCol w="1520605"/>
                <a:gridCol w="1635162"/>
              </a:tblGrid>
              <a:tr h="573989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Stage</a:t>
                      </a:r>
                      <a:endParaRPr lang="en-US" sz="18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Resilience</a:t>
                      </a:r>
                      <a:endParaRPr lang="en-US" sz="18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Potential</a:t>
                      </a:r>
                      <a:endParaRPr lang="en-US" sz="18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Connectedness</a:t>
                      </a:r>
                      <a:endParaRPr lang="en-US" sz="18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573989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Exploration (r)</a:t>
                      </a:r>
                      <a:endParaRPr lang="en-US" sz="18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High</a:t>
                      </a:r>
                      <a:endParaRPr lang="en-US" sz="180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Low</a:t>
                      </a:r>
                      <a:endParaRPr lang="en-US" sz="18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Low</a:t>
                      </a:r>
                      <a:endParaRPr lang="en-US" sz="18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27037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Conservation (K)</a:t>
                      </a:r>
                      <a:endParaRPr lang="en-US" sz="18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Low</a:t>
                      </a:r>
                      <a:endParaRPr lang="en-US" sz="18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High</a:t>
                      </a:r>
                      <a:endParaRPr lang="en-US" sz="18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High</a:t>
                      </a:r>
                      <a:endParaRPr lang="en-US" sz="18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15408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Release (</a:t>
                      </a:r>
                      <a:r>
                        <a:rPr lang="en-US" sz="1800" dirty="0" err="1">
                          <a:effectLst/>
                        </a:rPr>
                        <a:t>Ω</a:t>
                      </a:r>
                      <a:r>
                        <a:rPr lang="en-US" sz="1800" dirty="0">
                          <a:effectLst/>
                        </a:rPr>
                        <a:t>)</a:t>
                      </a:r>
                      <a:endParaRPr lang="en-US" sz="18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Low (but increasing)</a:t>
                      </a:r>
                      <a:endParaRPr lang="en-US" sz="18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Low </a:t>
                      </a:r>
                      <a:endParaRPr lang="en-US" sz="18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High (but decreasing)</a:t>
                      </a:r>
                      <a:endParaRPr lang="en-US" sz="18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  <a:tr h="643237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Reorganization (α)</a:t>
                      </a:r>
                      <a:endParaRPr lang="en-US" sz="18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High</a:t>
                      </a:r>
                      <a:endParaRPr lang="en-US" sz="18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High</a:t>
                      </a:r>
                      <a:endParaRPr lang="en-US" sz="18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Low</a:t>
                      </a:r>
                      <a:endParaRPr lang="en-US" sz="1800" dirty="0">
                        <a:effectLst/>
                        <a:latin typeface="Calibri" charset="0"/>
                        <a:ea typeface="ＭＳ 明朝" charset="-128"/>
                        <a:cs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4940900" y="2023342"/>
            <a:ext cx="6755800" cy="4709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366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36600"/>
              </a:buClr>
              <a:buFont typeface="Roboto Light" panose="02000000000000000000" pitchFamily="2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3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36600"/>
              </a:buClr>
              <a:buFont typeface="Roboto Light" panose="020000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3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The Adaptive Cycle (</a:t>
            </a:r>
            <a:r>
              <a:rPr lang="en-US" dirty="0" err="1" smtClean="0"/>
              <a:t>Holling</a:t>
            </a:r>
            <a:r>
              <a:rPr lang="en-US" dirty="0"/>
              <a:t> </a:t>
            </a:r>
            <a:r>
              <a:rPr lang="en-US" dirty="0" smtClean="0"/>
              <a:t>(2001)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5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Investor holdings and stock holders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0" y="1567469"/>
            <a:ext cx="5372100" cy="46110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8150" y="1828430"/>
            <a:ext cx="28946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Cum. Investor Degree </a:t>
            </a:r>
            <a:r>
              <a:rPr lang="en-US" dirty="0" smtClean="0"/>
              <a:t>Dist.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26923" y="1828430"/>
            <a:ext cx="28405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Cum. </a:t>
            </a:r>
            <a:r>
              <a:rPr lang="en-US" dirty="0" smtClean="0"/>
              <a:t>Stock Degree Dist.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46055" y="1828430"/>
            <a:ext cx="5450644" cy="4348533"/>
          </a:xfrm>
        </p:spPr>
        <p:txBody>
          <a:bodyPr>
            <a:normAutofit/>
          </a:bodyPr>
          <a:lstStyle/>
          <a:p>
            <a:r>
              <a:rPr lang="en-US" dirty="0" smtClean="0"/>
              <a:t>Other works suggest that there should be a power-law like distributions</a:t>
            </a:r>
          </a:p>
          <a:p>
            <a:endParaRPr lang="en-US" dirty="0"/>
          </a:p>
          <a:p>
            <a:r>
              <a:rPr lang="en-US" dirty="0" smtClean="0"/>
              <a:t>A few outliers in terms of the investors in a stock (</a:t>
            </a:r>
            <a:r>
              <a:rPr lang="en-US" dirty="0" err="1" smtClean="0"/>
              <a:t>rhs</a:t>
            </a:r>
            <a:r>
              <a:rPr lang="en-US" dirty="0" smtClean="0"/>
              <a:t>) upset this</a:t>
            </a:r>
          </a:p>
          <a:p>
            <a:endParaRPr lang="en-US" dirty="0"/>
          </a:p>
          <a:p>
            <a:r>
              <a:rPr lang="en-US" dirty="0" smtClean="0"/>
              <a:t>Investors in stocks skewed but not power-law like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43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closer 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43004" y="1481634"/>
            <a:ext cx="5253696" cy="4695329"/>
          </a:xfrm>
        </p:spPr>
        <p:txBody>
          <a:bodyPr/>
          <a:lstStyle/>
          <a:p>
            <a:r>
              <a:rPr lang="en-US" dirty="0" smtClean="0"/>
              <a:t>Investors tended to hold more stocks after the recovery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range increases monotonically, line-in with the prior cluster coefficient</a:t>
            </a:r>
          </a:p>
          <a:p>
            <a:endParaRPr lang="en-US" dirty="0" smtClean="0"/>
          </a:p>
          <a:p>
            <a:r>
              <a:rPr lang="en-US" dirty="0" smtClean="0"/>
              <a:t>The average shareholder base also increases but the range does not show the same dynamic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0" y="1370969"/>
            <a:ext cx="5681296" cy="488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5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also create separate networks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400" y="1452830"/>
            <a:ext cx="729414" cy="712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99" y="2165281"/>
            <a:ext cx="754915" cy="7373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98" y="2902640"/>
            <a:ext cx="754916" cy="7373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98" y="3639999"/>
            <a:ext cx="754916" cy="737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98" y="4377359"/>
            <a:ext cx="754916" cy="7373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437" y="5114718"/>
            <a:ext cx="764377" cy="7466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275" y="4377359"/>
            <a:ext cx="754916" cy="7373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8652" y="4389812"/>
            <a:ext cx="729414" cy="7124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3736" y="5123960"/>
            <a:ext cx="754916" cy="7373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574" y="5102263"/>
            <a:ext cx="754915" cy="7373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9678" y="1418680"/>
            <a:ext cx="754915" cy="7373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1083" y="1418679"/>
            <a:ext cx="754916" cy="7373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910" y="1414059"/>
            <a:ext cx="754916" cy="7373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9297" y="1423300"/>
            <a:ext cx="764377" cy="7466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814" y="2156039"/>
            <a:ext cx="729414" cy="7124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8112" y="2156039"/>
            <a:ext cx="754916" cy="7373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3179" y="2151418"/>
            <a:ext cx="764377" cy="7466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1437" y="2893400"/>
            <a:ext cx="754915" cy="7373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273" y="2895005"/>
            <a:ext cx="727771" cy="7108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1437" y="3630759"/>
            <a:ext cx="754916" cy="73735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513" y="3601161"/>
            <a:ext cx="724553" cy="7951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0205" y="3599302"/>
            <a:ext cx="754916" cy="73736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3591" y="1781335"/>
            <a:ext cx="1220411" cy="60257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9180" y="2644872"/>
            <a:ext cx="1118657" cy="6264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8396" y="4142039"/>
            <a:ext cx="960224" cy="9602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7532" y="5415055"/>
            <a:ext cx="892528" cy="89252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5338" y="4190202"/>
            <a:ext cx="863898" cy="86389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4379" y="2742207"/>
            <a:ext cx="2305783" cy="431778"/>
          </a:xfrm>
          <a:prstGeom prst="rect">
            <a:avLst/>
          </a:prstGeom>
        </p:spPr>
      </p:pic>
      <p:cxnSp>
        <p:nvCxnSpPr>
          <p:cNvPr id="34" name="Straight Connector 33"/>
          <p:cNvCxnSpPr>
            <a:stCxn id="27" idx="3"/>
            <a:endCxn id="28" idx="0"/>
          </p:cNvCxnSpPr>
          <p:nvPr/>
        </p:nvCxnSpPr>
        <p:spPr>
          <a:xfrm>
            <a:off x="9434002" y="2082624"/>
            <a:ext cx="1554507" cy="56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8" idx="2"/>
          </p:cNvCxnSpPr>
          <p:nvPr/>
        </p:nvCxnSpPr>
        <p:spPr>
          <a:xfrm flipV="1">
            <a:off x="10988509" y="2797272"/>
            <a:ext cx="152400" cy="474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8" idx="2"/>
          </p:cNvCxnSpPr>
          <p:nvPr/>
        </p:nvCxnSpPr>
        <p:spPr>
          <a:xfrm flipV="1">
            <a:off x="10988509" y="2797272"/>
            <a:ext cx="152400" cy="474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8" idx="2"/>
            <a:endCxn id="29" idx="0"/>
          </p:cNvCxnSpPr>
          <p:nvPr/>
        </p:nvCxnSpPr>
        <p:spPr>
          <a:xfrm flipH="1">
            <a:off x="10988508" y="3271320"/>
            <a:ext cx="1" cy="870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0" idx="3"/>
            <a:endCxn id="29" idx="2"/>
          </p:cNvCxnSpPr>
          <p:nvPr/>
        </p:nvCxnSpPr>
        <p:spPr>
          <a:xfrm flipV="1">
            <a:off x="9270060" y="5102263"/>
            <a:ext cx="1718448" cy="759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1" idx="2"/>
            <a:endCxn id="30" idx="1"/>
          </p:cNvCxnSpPr>
          <p:nvPr/>
        </p:nvCxnSpPr>
        <p:spPr>
          <a:xfrm>
            <a:off x="6707287" y="5054100"/>
            <a:ext cx="1670245" cy="807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2" idx="2"/>
            <a:endCxn id="31" idx="0"/>
          </p:cNvCxnSpPr>
          <p:nvPr/>
        </p:nvCxnSpPr>
        <p:spPr>
          <a:xfrm>
            <a:off x="6697271" y="3173985"/>
            <a:ext cx="10016" cy="1016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27" idx="1"/>
            <a:endCxn id="32" idx="0"/>
          </p:cNvCxnSpPr>
          <p:nvPr/>
        </p:nvCxnSpPr>
        <p:spPr>
          <a:xfrm flipH="1">
            <a:off x="6697271" y="2082624"/>
            <a:ext cx="1516320" cy="659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7" idx="2"/>
            <a:endCxn id="30" idx="0"/>
          </p:cNvCxnSpPr>
          <p:nvPr/>
        </p:nvCxnSpPr>
        <p:spPr>
          <a:xfrm flipH="1">
            <a:off x="8823796" y="2383913"/>
            <a:ext cx="1" cy="3031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32" idx="3"/>
            <a:endCxn id="28" idx="1"/>
          </p:cNvCxnSpPr>
          <p:nvPr/>
        </p:nvCxnSpPr>
        <p:spPr>
          <a:xfrm>
            <a:off x="7850162" y="2958096"/>
            <a:ext cx="25790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32" idx="3"/>
            <a:endCxn id="29" idx="1"/>
          </p:cNvCxnSpPr>
          <p:nvPr/>
        </p:nvCxnSpPr>
        <p:spPr>
          <a:xfrm>
            <a:off x="7850162" y="2958096"/>
            <a:ext cx="2658234" cy="1664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28" idx="1"/>
            <a:endCxn id="31" idx="3"/>
          </p:cNvCxnSpPr>
          <p:nvPr/>
        </p:nvCxnSpPr>
        <p:spPr>
          <a:xfrm flipH="1">
            <a:off x="7139236" y="2958096"/>
            <a:ext cx="3289944" cy="1664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31" idx="3"/>
            <a:endCxn id="29" idx="1"/>
          </p:cNvCxnSpPr>
          <p:nvPr/>
        </p:nvCxnSpPr>
        <p:spPr>
          <a:xfrm>
            <a:off x="7139236" y="4622151"/>
            <a:ext cx="3369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32" idx="3"/>
            <a:endCxn id="30" idx="0"/>
          </p:cNvCxnSpPr>
          <p:nvPr/>
        </p:nvCxnSpPr>
        <p:spPr>
          <a:xfrm>
            <a:off x="7850162" y="2958096"/>
            <a:ext cx="973634" cy="2456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28" idx="1"/>
            <a:endCxn id="30" idx="0"/>
          </p:cNvCxnSpPr>
          <p:nvPr/>
        </p:nvCxnSpPr>
        <p:spPr>
          <a:xfrm flipH="1">
            <a:off x="8823796" y="2958096"/>
            <a:ext cx="1605384" cy="2456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27" idx="2"/>
            <a:endCxn id="31" idx="3"/>
          </p:cNvCxnSpPr>
          <p:nvPr/>
        </p:nvCxnSpPr>
        <p:spPr>
          <a:xfrm flipH="1">
            <a:off x="7139236" y="2383913"/>
            <a:ext cx="1684561" cy="2238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27" idx="2"/>
            <a:endCxn id="29" idx="1"/>
          </p:cNvCxnSpPr>
          <p:nvPr/>
        </p:nvCxnSpPr>
        <p:spPr>
          <a:xfrm>
            <a:off x="8823797" y="2383913"/>
            <a:ext cx="1684599" cy="2238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73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detection (or lack of)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8086" y="1529542"/>
            <a:ext cx="5028614" cy="4647421"/>
          </a:xfrm>
        </p:spPr>
        <p:txBody>
          <a:bodyPr/>
          <a:lstStyle/>
          <a:p>
            <a:r>
              <a:rPr lang="en-US" dirty="0" smtClean="0"/>
              <a:t>Communities should emerge in line with investing habits</a:t>
            </a:r>
          </a:p>
          <a:p>
            <a:endParaRPr lang="en-US" dirty="0"/>
          </a:p>
          <a:p>
            <a:r>
              <a:rPr lang="en-US" dirty="0" smtClean="0"/>
              <a:t>With the projected network the increased density limits the effectiveness of this process</a:t>
            </a:r>
          </a:p>
          <a:p>
            <a:endParaRPr lang="en-US" dirty="0"/>
          </a:p>
          <a:p>
            <a:r>
              <a:rPr lang="en-US" dirty="0" smtClean="0"/>
              <a:t>Community size was skewed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526" y="1529542"/>
            <a:ext cx="6230816" cy="4547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495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557677"/>
            <a:ext cx="11258550" cy="4647421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Research Motivation</a:t>
            </a:r>
          </a:p>
          <a:p>
            <a:endParaRPr lang="en-US" dirty="0" smtClean="0"/>
          </a:p>
          <a:p>
            <a:r>
              <a:rPr lang="en-US" dirty="0" smtClean="0"/>
              <a:t>Background</a:t>
            </a:r>
          </a:p>
          <a:p>
            <a:endParaRPr lang="en-US" dirty="0"/>
          </a:p>
          <a:p>
            <a:r>
              <a:rPr lang="en-US" dirty="0" smtClean="0"/>
              <a:t>Approach </a:t>
            </a:r>
          </a:p>
          <a:p>
            <a:endParaRPr lang="en-US" dirty="0"/>
          </a:p>
          <a:p>
            <a:r>
              <a:rPr lang="en-US" dirty="0" smtClean="0"/>
              <a:t>Findings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17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living beta piece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151" y="1476522"/>
            <a:ext cx="5765702" cy="44741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555545" y="1529542"/>
            <a:ext cx="5141155" cy="4647421"/>
          </a:xfrm>
        </p:spPr>
        <p:txBody>
          <a:bodyPr/>
          <a:lstStyle/>
          <a:p>
            <a:r>
              <a:rPr lang="en-US" dirty="0" smtClean="0"/>
              <a:t>An attempt to link the network dynamics to price</a:t>
            </a:r>
          </a:p>
          <a:p>
            <a:endParaRPr lang="en-US" dirty="0"/>
          </a:p>
          <a:p>
            <a:r>
              <a:rPr lang="en-US" dirty="0" smtClean="0"/>
              <a:t>CAPM Beta is an “effective” measure of how a stock moves with the market</a:t>
            </a:r>
          </a:p>
          <a:p>
            <a:pPr lvl="1"/>
            <a:r>
              <a:rPr lang="en-US" dirty="0" smtClean="0"/>
              <a:t>The variation in Beta declines</a:t>
            </a:r>
          </a:p>
          <a:p>
            <a:pPr lvl="1"/>
            <a:r>
              <a:rPr lang="en-US" dirty="0" smtClean="0"/>
              <a:t>So to do returns</a:t>
            </a:r>
          </a:p>
          <a:p>
            <a:pPr lvl="1"/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Managers are tending to but the market. Lower conviction</a:t>
            </a:r>
          </a:p>
        </p:txBody>
      </p:sp>
    </p:spTree>
    <p:extLst>
      <p:ext uri="{BB962C8B-B14F-4D97-AF65-F5344CB8AC3E}">
        <p14:creationId xmlns:p14="http://schemas.microsoft.com/office/powerpoint/2010/main" val="176067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there a relationship between the two?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858" y="1448972"/>
            <a:ext cx="5468661" cy="4702387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555545" y="1529542"/>
            <a:ext cx="5141155" cy="4647421"/>
          </a:xfrm>
        </p:spPr>
        <p:txBody>
          <a:bodyPr/>
          <a:lstStyle/>
          <a:p>
            <a:r>
              <a:rPr lang="en-US" dirty="0" smtClean="0"/>
              <a:t>Returns varied more than degree</a:t>
            </a:r>
          </a:p>
          <a:p>
            <a:pPr lvl="1"/>
            <a:r>
              <a:rPr lang="en-US" dirty="0" smtClean="0"/>
              <a:t>Not surprising given the environment</a:t>
            </a:r>
          </a:p>
          <a:p>
            <a:endParaRPr lang="en-US" dirty="0"/>
          </a:p>
          <a:p>
            <a:r>
              <a:rPr lang="en-US" dirty="0" smtClean="0"/>
              <a:t>Returns and change in degree appear positively related – logical</a:t>
            </a:r>
          </a:p>
          <a:p>
            <a:endParaRPr lang="en-US" dirty="0"/>
          </a:p>
          <a:p>
            <a:r>
              <a:rPr lang="en-US" dirty="0" smtClean="0"/>
              <a:t>Strength of the relationship is not clear though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5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Maybe a result worth mentioning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3070" y="1529542"/>
            <a:ext cx="5643630" cy="4647421"/>
          </a:xfrm>
        </p:spPr>
        <p:txBody>
          <a:bodyPr/>
          <a:lstStyle/>
          <a:p>
            <a:r>
              <a:rPr lang="en-US" dirty="0" smtClean="0"/>
              <a:t>The standard deviation of returns roughly associated with the degree distribution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Logical to a degree – more holders harder for any one manager to affect the price</a:t>
            </a:r>
          </a:p>
          <a:p>
            <a:pPr lvl="1"/>
            <a:r>
              <a:rPr lang="en-US" dirty="0" smtClean="0"/>
              <a:t>All may run for the exit at once though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090" y="1529541"/>
            <a:ext cx="5581918" cy="46474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66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analysis of the network provided some useful insights</a:t>
            </a:r>
          </a:p>
          <a:p>
            <a:endParaRPr lang="en-US" dirty="0"/>
          </a:p>
          <a:p>
            <a:r>
              <a:rPr lang="en-US" dirty="0" smtClean="0"/>
              <a:t>Built a promising framework</a:t>
            </a:r>
          </a:p>
          <a:p>
            <a:endParaRPr lang="en-US" dirty="0"/>
          </a:p>
          <a:p>
            <a:r>
              <a:rPr lang="en-US" dirty="0" smtClean="0"/>
              <a:t>Much work to do though</a:t>
            </a:r>
          </a:p>
          <a:p>
            <a:endParaRPr lang="en-US" dirty="0"/>
          </a:p>
          <a:p>
            <a:pPr lvl="1"/>
            <a:r>
              <a:rPr lang="en-US" dirty="0" smtClean="0"/>
              <a:t>Which way to go? Projection or bipartite network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Who held the shares outside of the institutional network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92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75" y="1689296"/>
            <a:ext cx="5727700" cy="43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2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Returns are meant to look like this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7329" y="1600896"/>
            <a:ext cx="6307394" cy="44164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24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Impact of the Global financial crisis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0" y="1416222"/>
            <a:ext cx="6197600" cy="464820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738424" y="1529542"/>
            <a:ext cx="4958275" cy="4647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366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36600"/>
              </a:buClr>
              <a:buFont typeface="Roboto Light" panose="02000000000000000000" pitchFamily="2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3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36600"/>
              </a:buClr>
              <a:buFont typeface="Roboto Light" panose="020000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3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54% of the of the S&amp;P 500 lost (approx. $7,560 </a:t>
            </a:r>
            <a:r>
              <a:rPr lang="en-US" dirty="0"/>
              <a:t>b</a:t>
            </a:r>
            <a:r>
              <a:rPr lang="en-US" dirty="0" smtClean="0"/>
              <a:t>illion)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ClrTx/>
            </a:pPr>
            <a:endParaRPr lang="en-US" dirty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$11.9 trillion wiped from the global economy as a result of the GFC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ClrTx/>
            </a:pPr>
            <a:endParaRPr lang="en-US" dirty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Can network science contribute anything to the understanding of how and why the crash occurred?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ClrTx/>
            </a:pPr>
            <a:endParaRPr lang="en-US" dirty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Clr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79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88"/>
          <a:stretch/>
        </p:blipFill>
        <p:spPr bwMode="auto">
          <a:xfrm>
            <a:off x="1983544" y="1378634"/>
            <a:ext cx="7779434" cy="341844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after stocks continue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8150" y="5022166"/>
            <a:ext cx="11258549" cy="11547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3366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36600"/>
              </a:buClr>
              <a:buFont typeface="Roboto Light" panose="02000000000000000000" pitchFamily="2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366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36600"/>
              </a:buClr>
              <a:buFont typeface="Roboto Light" panose="02000000000000000000" pitchFamily="2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366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Not just the decline in 2008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ClrTx/>
            </a:pPr>
            <a:endParaRPr lang="en-US" dirty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Continued volatility, outside the range of what would be expected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ClrTx/>
            </a:pPr>
            <a:endParaRPr lang="en-US" dirty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ClrTx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05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Could there be an alternate approach?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r>
              <a:rPr lang="en-US" dirty="0" smtClean="0"/>
              <a:t>Stock markets as a complex adaptive system (CAS)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Agent-based models (ABMs) have gotten closer to the actual return distributions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These models have included networks between investors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Other works have looked at investor networks but not really company/investor bipartite networks nor the dynamics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64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approach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700" y="1358900"/>
            <a:ext cx="10058400" cy="409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1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define links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282" y="4539244"/>
            <a:ext cx="1041200" cy="10169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618" y="1566754"/>
            <a:ext cx="892528" cy="892528"/>
          </a:xfrm>
          <a:prstGeom prst="rect">
            <a:avLst/>
          </a:prstGeom>
        </p:spPr>
      </p:pic>
      <p:cxnSp>
        <p:nvCxnSpPr>
          <p:cNvPr id="9" name="Straight Connector 8"/>
          <p:cNvCxnSpPr>
            <a:stCxn id="6" idx="0"/>
            <a:endCxn id="7" idx="2"/>
          </p:cNvCxnSpPr>
          <p:nvPr/>
        </p:nvCxnSpPr>
        <p:spPr>
          <a:xfrm flipV="1">
            <a:off x="1672882" y="2459282"/>
            <a:ext cx="0" cy="2079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427406" y="1529542"/>
            <a:ext cx="6269293" cy="4647421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Binary but links can also be weighted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 smtClean="0"/>
              <a:t>Number of shares held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Or % of total shares on offer</a:t>
            </a:r>
          </a:p>
          <a:p>
            <a:pPr lvl="1"/>
            <a:endParaRPr lang="en-US" dirty="0"/>
          </a:p>
          <a:p>
            <a:r>
              <a:rPr lang="en-US" dirty="0" smtClean="0"/>
              <a:t>May provide additional insight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5922" y="1566754"/>
            <a:ext cx="892528" cy="8925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5607" y="4484039"/>
            <a:ext cx="1041200" cy="101698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4412186" y="2404077"/>
            <a:ext cx="0" cy="2079962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96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form the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WHARTON RESEARCH DATA SERVICES WEBSITE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ClrTx/>
            </a:pPr>
            <a:endParaRPr lang="en-US" dirty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THOMSON REUTERS: INSTITUTIONAL 13F HOLDINGS</a:t>
            </a:r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  <a:buClrTx/>
            </a:pPr>
            <a:endParaRPr lang="en-US" dirty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INSTITUTIONAL HOLDER – USE A US POSTAGE ADDRESS AND OVER 100 MILLION IN ASSETS UNDER MANAGEMENT</a:t>
            </a:r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  <a:buClrTx/>
            </a:pPr>
            <a:endParaRPr lang="en-US" dirty="0"/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HAVE APPROX 4 MILLION RECORDS FOR 16 QUARTERS</a:t>
            </a:r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  <a:buClrTx/>
            </a:pPr>
            <a:endParaRPr lang="en-US" dirty="0"/>
          </a:p>
          <a:p>
            <a:pPr marL="1257300" lvl="3" indent="-342900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477 COMPANIES – complete set across the sample period</a:t>
            </a:r>
          </a:p>
          <a:p>
            <a:pPr marL="1257300" lvl="3" indent="-342900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3,000+ Distinct Investors. </a:t>
            </a:r>
          </a:p>
          <a:p>
            <a:pPr marL="1257300" lvl="3" indent="-342900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/>
              <a:t>By 2010 it was estimated that 67% of all domestic stocks were controlled by institutions</a:t>
            </a:r>
            <a:r>
              <a:rPr lang="en-US" dirty="0" smtClean="0"/>
              <a:t>.</a:t>
            </a:r>
          </a:p>
          <a:p>
            <a:pPr marL="1257300" lvl="3" indent="-342900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dirty="0" smtClean="0"/>
              <a:t>Must report for four months once they hit the threshold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80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Roboto Light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1803</TotalTime>
  <Words>793</Words>
  <Application>Microsoft Macintosh PowerPoint</Application>
  <PresentationFormat>Widescreen</PresentationFormat>
  <Paragraphs>164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ＭＳ 明朝</vt:lpstr>
      <vt:lpstr>Roboto Light</vt:lpstr>
      <vt:lpstr>Times New Roman</vt:lpstr>
      <vt:lpstr>Office Theme</vt:lpstr>
      <vt:lpstr>The Search for “living beta"</vt:lpstr>
      <vt:lpstr>Agenda</vt:lpstr>
      <vt:lpstr>Returns are meant to look like this</vt:lpstr>
      <vt:lpstr>The Impact of the Global financial crisis</vt:lpstr>
      <vt:lpstr>The after stocks continue</vt:lpstr>
      <vt:lpstr>Could there be an alternate approach?</vt:lpstr>
      <vt:lpstr>Bipartite approach</vt:lpstr>
      <vt:lpstr>How to define links </vt:lpstr>
      <vt:lpstr>How to form the network</vt:lpstr>
      <vt:lpstr>Variation in the number of reporting investors </vt:lpstr>
      <vt:lpstr>THE S&amp;P 500 Quarterly Bipartite Network 2007 -2010</vt:lpstr>
      <vt:lpstr>Bipartite approach</vt:lpstr>
      <vt:lpstr>An alternate approach</vt:lpstr>
      <vt:lpstr>Finding one </vt:lpstr>
      <vt:lpstr>What might be driving the dynamic</vt:lpstr>
      <vt:lpstr>Investor holdings and stock holders</vt:lpstr>
      <vt:lpstr>A closer look</vt:lpstr>
      <vt:lpstr>Can also create separate networks</vt:lpstr>
      <vt:lpstr>Community detection (or lack of)</vt:lpstr>
      <vt:lpstr>The living beta piece</vt:lpstr>
      <vt:lpstr>Is there a relationship between the two?</vt:lpstr>
      <vt:lpstr>Maybe a result worth mentioning</vt:lpstr>
      <vt:lpstr>Conclusions</vt:lpstr>
      <vt:lpstr>Questions</vt:lpstr>
    </vt:vector>
  </TitlesOfParts>
  <Company>LMI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Horio, Brant</dc:creator>
  <cp:lastModifiedBy>Matthew Oldham</cp:lastModifiedBy>
  <cp:revision>72</cp:revision>
  <dcterms:created xsi:type="dcterms:W3CDTF">2017-03-21T13:07:28Z</dcterms:created>
  <dcterms:modified xsi:type="dcterms:W3CDTF">2017-06-24T15:58:29Z</dcterms:modified>
</cp:coreProperties>
</file>